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12"/>
  </p:notesMasterIdLst>
  <p:sldIdLst>
    <p:sldId id="594" r:id="rId2"/>
    <p:sldId id="646" r:id="rId3"/>
    <p:sldId id="647" r:id="rId4"/>
    <p:sldId id="653" r:id="rId5"/>
    <p:sldId id="651" r:id="rId6"/>
    <p:sldId id="660" r:id="rId7"/>
    <p:sldId id="649" r:id="rId8"/>
    <p:sldId id="658" r:id="rId9"/>
    <p:sldId id="661" r:id="rId10"/>
    <p:sldId id="59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4BE"/>
    <a:srgbClr val="1E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A3207-127D-4E6E-A95C-5D58D6F26C4C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85672-8C65-497C-9007-9F7D998B59B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02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73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212228dc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11212228d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47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236f84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10e236f84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3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236f84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g10e236f84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51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07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0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9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18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9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1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79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66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6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91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4029-2313-4B64-9A3D-770D7B20450B}" type="datetimeFigureOut">
              <a:rPr lang="en-IN" smtClean="0"/>
              <a:t>30-08-2022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8FDE2B8-2831-434E-8B4F-6B0F7798CBF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2A7765-7153-476F-99D3-95C01E979262}"/>
              </a:ext>
            </a:extLst>
          </p:cNvPr>
          <p:cNvSpPr/>
          <p:nvPr/>
        </p:nvSpPr>
        <p:spPr>
          <a:xfrm>
            <a:off x="0" y="0"/>
            <a:ext cx="12192000" cy="61179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blipFill>
                <a:blip r:embed="rId3"/>
                <a:tile tx="0" ty="0" sx="100000" sy="100000" flip="none" algn="tl"/>
              </a:blip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63C80-6C97-4B77-BA82-0E146DE38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9"/>
          <a:stretch/>
        </p:blipFill>
        <p:spPr>
          <a:xfrm>
            <a:off x="4625398" y="0"/>
            <a:ext cx="2941205" cy="1617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B52C8-46F7-49EA-8A06-5272636A0EFF}"/>
              </a:ext>
            </a:extLst>
          </p:cNvPr>
          <p:cNvSpPr txBox="1"/>
          <p:nvPr/>
        </p:nvSpPr>
        <p:spPr>
          <a:xfrm>
            <a:off x="1806101" y="1513161"/>
            <a:ext cx="857979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CSE-3011</a:t>
            </a:r>
          </a:p>
          <a:p>
            <a:pPr algn="ctr"/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Python Programming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B61D6-B7DE-4EF9-BAD2-50CFE1117432}"/>
              </a:ext>
            </a:extLst>
          </p:cNvPr>
          <p:cNvSpPr txBox="1"/>
          <p:nvPr/>
        </p:nvSpPr>
        <p:spPr>
          <a:xfrm>
            <a:off x="-75225" y="5417477"/>
            <a:ext cx="6276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Course Faculty: </a:t>
            </a:r>
          </a:p>
          <a:p>
            <a:r>
              <a:rPr lang="en-IN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Dr. </a:t>
            </a:r>
            <a:r>
              <a:rPr lang="en-IN" sz="2000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Vikas</a:t>
            </a:r>
            <a:r>
              <a:rPr lang="en-IN" sz="20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2000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Panthi</a:t>
            </a:r>
            <a:endParaRPr lang="en-IN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011C2-47FA-42F9-9619-051B449B14E7}"/>
              </a:ext>
            </a:extLst>
          </p:cNvPr>
          <p:cNvSpPr/>
          <p:nvPr/>
        </p:nvSpPr>
        <p:spPr>
          <a:xfrm>
            <a:off x="0" y="0"/>
            <a:ext cx="2819630" cy="698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IN" sz="44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Group - 3</a:t>
            </a:r>
          </a:p>
          <a:p>
            <a:pPr algn="ctr"/>
            <a:endParaRPr lang="en-I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1472" y="3437882"/>
            <a:ext cx="11069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Movie </a:t>
            </a:r>
            <a:r>
              <a:rPr lang="en-US" sz="5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recommendation </a:t>
            </a:r>
            <a:r>
              <a:rPr lang="en-US" sz="5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system</a:t>
            </a:r>
            <a:endParaRPr lang="en-IN" sz="5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7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E2461-83CC-4FC0-9221-90B7C8DA8577}"/>
              </a:ext>
            </a:extLst>
          </p:cNvPr>
          <p:cNvSpPr/>
          <p:nvPr/>
        </p:nvSpPr>
        <p:spPr>
          <a:xfrm>
            <a:off x="0" y="0"/>
            <a:ext cx="12192000" cy="61462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70405-DA94-409B-9D2C-FB3F45CDDBD9}"/>
              </a:ext>
            </a:extLst>
          </p:cNvPr>
          <p:cNvSpPr/>
          <p:nvPr/>
        </p:nvSpPr>
        <p:spPr>
          <a:xfrm>
            <a:off x="622169" y="2073897"/>
            <a:ext cx="11029361" cy="147058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latin typeface="Algerian" panose="04020705040A02060702" pitchFamily="82" charset="0"/>
              </a:rPr>
              <a:t>Thank You</a:t>
            </a:r>
            <a:endParaRPr lang="en-IN" sz="96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16571-7135-4452-83AA-0997BA34F00B}"/>
              </a:ext>
            </a:extLst>
          </p:cNvPr>
          <p:cNvSpPr/>
          <p:nvPr/>
        </p:nvSpPr>
        <p:spPr>
          <a:xfrm>
            <a:off x="0" y="2564091"/>
            <a:ext cx="763571" cy="480767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DED16-A894-42D9-AEC3-68D21C41E85E}"/>
              </a:ext>
            </a:extLst>
          </p:cNvPr>
          <p:cNvSpPr/>
          <p:nvPr/>
        </p:nvSpPr>
        <p:spPr>
          <a:xfrm>
            <a:off x="11428429" y="2564091"/>
            <a:ext cx="763571" cy="4807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7E798-FC91-4989-A388-0CE08BB5C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5300" y="0"/>
            <a:ext cx="3581400" cy="18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6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CFF9C-0D20-46B4-93E5-3DBE2B26CAF8}"/>
              </a:ext>
            </a:extLst>
          </p:cNvPr>
          <p:cNvSpPr/>
          <p:nvPr/>
        </p:nvSpPr>
        <p:spPr>
          <a:xfrm>
            <a:off x="0" y="0"/>
            <a:ext cx="12192000" cy="61179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5F1D1174-0FFE-4012-8CB9-36ADA77AB6B3}"/>
              </a:ext>
            </a:extLst>
          </p:cNvPr>
          <p:cNvSpPr txBox="1">
            <a:spLocks/>
          </p:cNvSpPr>
          <p:nvPr/>
        </p:nvSpPr>
        <p:spPr>
          <a:xfrm>
            <a:off x="136186" y="84842"/>
            <a:ext cx="11916383" cy="1299907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IN" sz="48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Group </a:t>
            </a:r>
            <a:r>
              <a:rPr lang="en-IN" sz="4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MEMBERS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320A449-BD41-4777-B15B-1C513C016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6672" y="-9427"/>
            <a:ext cx="2200486" cy="84667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54342"/>
              </p:ext>
            </p:extLst>
          </p:nvPr>
        </p:nvGraphicFramePr>
        <p:xfrm>
          <a:off x="2745104" y="1595532"/>
          <a:ext cx="6701793" cy="366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288">
                  <a:extLst>
                    <a:ext uri="{9D8B030D-6E8A-4147-A177-3AD203B41FA5}">
                      <a16:colId xmlns:a16="http://schemas.microsoft.com/office/drawing/2014/main" val="457325534"/>
                    </a:ext>
                  </a:extLst>
                </a:gridCol>
                <a:gridCol w="4004505">
                  <a:extLst>
                    <a:ext uri="{9D8B030D-6E8A-4147-A177-3AD203B41FA5}">
                      <a16:colId xmlns:a16="http://schemas.microsoft.com/office/drawing/2014/main" val="3466546818"/>
                    </a:ext>
                  </a:extLst>
                </a:gridCol>
              </a:tblGrid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Name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Registration Number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106335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Manas Shukla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20MIM10003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65370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Ashutosh</a:t>
                      </a:r>
                      <a:r>
                        <a:rPr lang="en-US" sz="2000" dirty="0" smtClean="0"/>
                        <a:t> Bhaskar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20MIM10009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869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Prakhar</a:t>
                      </a:r>
                      <a:r>
                        <a:rPr lang="en-US" sz="2000" dirty="0" smtClean="0"/>
                        <a:t> Dixit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20MIM10020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940475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Kartik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Gadupa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20MIM10028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940443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Suprateek Sarkar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20MIM10086</a:t>
                      </a:r>
                      <a:endParaRPr lang="en-IN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67816"/>
                  </a:ext>
                </a:extLst>
              </a:tr>
              <a:tr h="5238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Aadityesh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smtClean="0"/>
                        <a:t>Jain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20MIM10119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45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0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589-6758-499C-B062-4B912D25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11" y="103695"/>
            <a:ext cx="11830638" cy="1652782"/>
          </a:xfrm>
          <a:solidFill>
            <a:schemeClr val="tx2"/>
          </a:solidFill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u="sng" dirty="0">
                <a:solidFill>
                  <a:srgbClr val="00B0F0"/>
                </a:solidFill>
                <a:latin typeface="Algerian"/>
                <a:ea typeface="Algerian"/>
                <a:cs typeface="Algerian"/>
                <a:sym typeface="Algerian"/>
              </a:rPr>
              <a:t>INTRODUCTION </a:t>
            </a:r>
            <a:r>
              <a:rPr lang="en-US" sz="44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/>
            </a:r>
            <a:br>
              <a:rPr lang="en-US" sz="44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FDD5A-2795-49E2-8C8C-DA63D478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6357" y="-9427"/>
            <a:ext cx="2200486" cy="846673"/>
          </a:xfrm>
          <a:prstGeom prst="rect">
            <a:avLst/>
          </a:prstGeom>
        </p:spPr>
      </p:pic>
      <p:pic>
        <p:nvPicPr>
          <p:cNvPr id="6" name="Google Shape;197;p6" descr="See the source image">
            <a:extLst>
              <a:ext uri="{FF2B5EF4-FFF2-40B4-BE49-F238E27FC236}">
                <a16:creationId xmlns:a16="http://schemas.microsoft.com/office/drawing/2014/main" id="{31F8AD7C-B162-4CE5-95C6-8B3809115F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1572" y="3106433"/>
            <a:ext cx="4565716" cy="29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79111" y="2015956"/>
            <a:ext cx="1183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recommendation system is a type of information filtering system which attempts to predict the preferences of a user, and make suggestions based on these preferences. </a:t>
            </a:r>
          </a:p>
        </p:txBody>
      </p:sp>
    </p:spTree>
    <p:extLst>
      <p:ext uri="{BB962C8B-B14F-4D97-AF65-F5344CB8AC3E}">
        <p14:creationId xmlns:p14="http://schemas.microsoft.com/office/powerpoint/2010/main" val="32926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179111" y="103695"/>
            <a:ext cx="11830638" cy="1652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lgerian"/>
              <a:buNone/>
            </a:pPr>
            <a:r>
              <a:rPr lang="en-US" sz="4400" b="1" u="sng" dirty="0">
                <a:solidFill>
                  <a:srgbClr val="00B0F0"/>
                </a:solidFill>
                <a:latin typeface="Algerian"/>
                <a:ea typeface="Algerian"/>
                <a:cs typeface="Algerian"/>
                <a:sym typeface="Algerian"/>
              </a:rPr>
              <a:t>PROPOSED WORK</a:t>
            </a:r>
            <a:endParaRPr sz="4400" dirty="0"/>
          </a:p>
        </p:txBody>
      </p:sp>
      <p:sp>
        <p:nvSpPr>
          <p:cNvPr id="204" name="Google Shape;204;p7"/>
          <p:cNvSpPr txBox="1">
            <a:spLocks noGrp="1"/>
          </p:cNvSpPr>
          <p:nvPr>
            <p:ph type="body" idx="1"/>
          </p:nvPr>
        </p:nvSpPr>
        <p:spPr>
          <a:xfrm>
            <a:off x="179100" y="1869601"/>
            <a:ext cx="5852245" cy="344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975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2300"/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Aim</a:t>
            </a:r>
            <a:endParaRPr sz="2800" b="1" dirty="0" smtClean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goal of this project is to build a movie recommendation system using machine learning model with  the Content-based Filtering algorithm and build a User Interface that can make movie recommendations based on user input</a:t>
            </a:r>
            <a:r>
              <a:rPr lang="en-US" sz="24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357" y="-9427"/>
            <a:ext cx="2200486" cy="84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67" y="1973794"/>
            <a:ext cx="5755182" cy="39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212228dc1_1_0"/>
          <p:cNvSpPr txBox="1">
            <a:spLocks noGrp="1"/>
          </p:cNvSpPr>
          <p:nvPr>
            <p:ph type="title"/>
          </p:nvPr>
        </p:nvSpPr>
        <p:spPr>
          <a:xfrm>
            <a:off x="179111" y="103695"/>
            <a:ext cx="11830500" cy="16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lgerian"/>
              <a:buNone/>
            </a:pPr>
            <a:r>
              <a:rPr lang="en-US" sz="4400" b="1" u="sng" dirty="0">
                <a:solidFill>
                  <a:srgbClr val="00B0F0"/>
                </a:solidFill>
                <a:latin typeface="Algerian"/>
                <a:ea typeface="Algerian"/>
                <a:cs typeface="Algerian"/>
                <a:sym typeface="Algerian"/>
              </a:rPr>
              <a:t>HARDWARE &amp; SOFTWARE REQUIREMENTS</a:t>
            </a:r>
            <a:endParaRPr sz="4400" dirty="0"/>
          </a:p>
        </p:txBody>
      </p:sp>
      <p:pic>
        <p:nvPicPr>
          <p:cNvPr id="250" name="Google Shape;250;g11212228dc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357" y="-9427"/>
            <a:ext cx="2200489" cy="846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948218" y="2346037"/>
            <a:ext cx="6243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Software Requirements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Operating System: Windows 10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Coding Language: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Coding Software: </a:t>
            </a:r>
            <a:r>
              <a:rPr lang="en-US" sz="28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Jupyter</a:t>
            </a: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Notebook</a:t>
            </a:r>
            <a:endParaRPr lang="en-US" sz="2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346037"/>
            <a:ext cx="50580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Hardware Requirements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Processor: Intel core i5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RAM: 8 GB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Hard Disk Space: 2 GB</a:t>
            </a:r>
          </a:p>
        </p:txBody>
      </p:sp>
    </p:spTree>
    <p:extLst>
      <p:ext uri="{BB962C8B-B14F-4D97-AF65-F5344CB8AC3E}">
        <p14:creationId xmlns:p14="http://schemas.microsoft.com/office/powerpoint/2010/main" val="7664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236f847a_0_0"/>
          <p:cNvSpPr txBox="1">
            <a:spLocks noGrp="1"/>
          </p:cNvSpPr>
          <p:nvPr>
            <p:ph type="title"/>
          </p:nvPr>
        </p:nvSpPr>
        <p:spPr>
          <a:xfrm>
            <a:off x="179111" y="103695"/>
            <a:ext cx="11830500" cy="16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lgerian"/>
              <a:buNone/>
            </a:pPr>
            <a:r>
              <a:rPr lang="en-US" sz="4400" b="1" u="sng" dirty="0" smtClean="0">
                <a:solidFill>
                  <a:srgbClr val="00B0F0"/>
                </a:solidFill>
                <a:latin typeface="Algerian"/>
                <a:sym typeface="Algerian"/>
              </a:rPr>
              <a:t>Content - based filtering</a:t>
            </a:r>
            <a:endParaRPr sz="4400" dirty="0"/>
          </a:p>
        </p:txBody>
      </p:sp>
      <p:pic>
        <p:nvPicPr>
          <p:cNvPr id="240" name="Google Shape;240;g10e236f847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357" y="-9427"/>
            <a:ext cx="2200489" cy="84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0e236f847a_0_0"/>
          <p:cNvPicPr preferRelativeResize="0"/>
          <p:nvPr/>
        </p:nvPicPr>
        <p:blipFill rotWithShape="1">
          <a:blip r:embed="rId4">
            <a:alphaModFix/>
          </a:blip>
          <a:srcRect l="3236" t="10176" r="1005" b="5442"/>
          <a:stretch/>
        </p:blipFill>
        <p:spPr>
          <a:xfrm>
            <a:off x="2625099" y="3926080"/>
            <a:ext cx="6938501" cy="22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0e236f847a_0_0"/>
          <p:cNvSpPr txBox="1"/>
          <p:nvPr/>
        </p:nvSpPr>
        <p:spPr>
          <a:xfrm>
            <a:off x="294450" y="2482275"/>
            <a:ext cx="115998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This filtration strategy is based on the data provided about the items. The algorithm recommends products that are similar to the ones that a user has liked in the past. This similarity is computed from the data we have about the items as well as the user’s past preferences.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8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236f847a_0_0"/>
          <p:cNvSpPr txBox="1">
            <a:spLocks noGrp="1"/>
          </p:cNvSpPr>
          <p:nvPr>
            <p:ph type="title"/>
          </p:nvPr>
        </p:nvSpPr>
        <p:spPr>
          <a:xfrm>
            <a:off x="179111" y="103695"/>
            <a:ext cx="11830500" cy="16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lgerian"/>
              <a:buNone/>
            </a:pPr>
            <a:r>
              <a:rPr lang="en-US" sz="4400" b="1" u="sng" dirty="0" smtClean="0">
                <a:solidFill>
                  <a:srgbClr val="00B0F0"/>
                </a:solidFill>
                <a:latin typeface="Algerian"/>
                <a:sym typeface="Algerian"/>
              </a:rPr>
              <a:t>Cont.</a:t>
            </a:r>
            <a:endParaRPr sz="4400" dirty="0"/>
          </a:p>
        </p:txBody>
      </p:sp>
      <p:pic>
        <p:nvPicPr>
          <p:cNvPr id="240" name="Google Shape;240;g10e236f847a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6357" y="-9427"/>
            <a:ext cx="2200489" cy="846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87916" y="1979735"/>
            <a:ext cx="120128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performs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predicting the utility of items for a particular user based on how "similar" the items are to those that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he/she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liked in the past.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movie recommendation application, a movie may be represented by such features as specific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actors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director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genre, subject matter, etc.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user's interest or preference is also represented by the same set of features, called the user profile.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are made by comparing the user profile with candidate items expressed in the same set of features.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top-k best matched or most similar items are recommended to the user.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approach to content-based recommendation is to compute the similarity of the user profile with each item. </a:t>
            </a:r>
          </a:p>
        </p:txBody>
      </p:sp>
    </p:spTree>
    <p:extLst>
      <p:ext uri="{BB962C8B-B14F-4D97-AF65-F5344CB8AC3E}">
        <p14:creationId xmlns:p14="http://schemas.microsoft.com/office/powerpoint/2010/main" val="200479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EC470F-A3B8-43D6-A87E-A5E9A58201F5}"/>
              </a:ext>
            </a:extLst>
          </p:cNvPr>
          <p:cNvSpPr/>
          <p:nvPr/>
        </p:nvSpPr>
        <p:spPr>
          <a:xfrm>
            <a:off x="0" y="0"/>
            <a:ext cx="12192000" cy="611799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3ECDB96-5826-4C13-8463-A51BA8D49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" r="894"/>
          <a:stretch/>
        </p:blipFill>
        <p:spPr>
          <a:xfrm>
            <a:off x="6623901" y="546754"/>
            <a:ext cx="4883085" cy="502448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AE624-4A35-43DB-ABCB-89E28791A3A5}"/>
              </a:ext>
            </a:extLst>
          </p:cNvPr>
          <p:cNvSpPr/>
          <p:nvPr/>
        </p:nvSpPr>
        <p:spPr>
          <a:xfrm>
            <a:off x="188537" y="103694"/>
            <a:ext cx="5750350" cy="59106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092E65-ECAE-4248-9C80-928EDC5297C7}"/>
              </a:ext>
            </a:extLst>
          </p:cNvPr>
          <p:cNvSpPr/>
          <p:nvPr/>
        </p:nvSpPr>
        <p:spPr>
          <a:xfrm>
            <a:off x="622169" y="476052"/>
            <a:ext cx="4883085" cy="516588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System architecture diagram</a:t>
            </a:r>
            <a:endParaRPr lang="en-IN" sz="4400" b="1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2934" y="103694"/>
            <a:ext cx="5745019" cy="5910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1" y="476051"/>
            <a:ext cx="4883085" cy="51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589-6758-499C-B062-4B912D25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11" y="103695"/>
            <a:ext cx="11830638" cy="1652782"/>
          </a:xfrm>
          <a:solidFill>
            <a:schemeClr val="tx2"/>
          </a:solidFill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u="sng" dirty="0" smtClean="0">
                <a:solidFill>
                  <a:srgbClr val="00B0F0"/>
                </a:solidFill>
                <a:latin typeface="Algerian"/>
                <a:ea typeface="Algerian"/>
                <a:cs typeface="Algerian"/>
                <a:sym typeface="Algerian"/>
              </a:rPr>
              <a:t>Applications </a:t>
            </a:r>
            <a:r>
              <a:rPr lang="en-US" sz="44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/>
            </a:r>
            <a:br>
              <a:rPr lang="en-US" sz="44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FDD5A-2795-49E2-8C8C-DA63D478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6357" y="-9427"/>
            <a:ext cx="2200486" cy="846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111" y="2118982"/>
            <a:ext cx="118306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wide variety of applications for recommendation systems.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have become increasingly popular over the last few years and are now utilized in most online platforms that we use.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content of such platforms varies from movies, music, books and video, to friends and stories on social media platforms, to products on e-commerce websites, to people on professional and dating websites, to search results returned on Google.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Often, these systems are able to collect information about a user's choices, and can use this information to improve their suggestions in the future.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2344</TotalTime>
  <Words>348</Words>
  <Application>Microsoft Office PowerPoint</Application>
  <PresentationFormat>Widescreen</PresentationFormat>
  <Paragraphs>53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맑은 고딕</vt:lpstr>
      <vt:lpstr>Agency FB</vt:lpstr>
      <vt:lpstr>Algerian</vt:lpstr>
      <vt:lpstr>Arial</vt:lpstr>
      <vt:lpstr>Bookman Old Style</vt:lpstr>
      <vt:lpstr>Calibri</vt:lpstr>
      <vt:lpstr>Comic Sans MS</vt:lpstr>
      <vt:lpstr>Gill Sans MT</vt:lpstr>
      <vt:lpstr>Times New Roman</vt:lpstr>
      <vt:lpstr>Wingdings</vt:lpstr>
      <vt:lpstr>Gallery</vt:lpstr>
      <vt:lpstr>PowerPoint Presentation</vt:lpstr>
      <vt:lpstr>PowerPoint Presentation</vt:lpstr>
      <vt:lpstr>INTRODUCTION  </vt:lpstr>
      <vt:lpstr>PROPOSED WORK</vt:lpstr>
      <vt:lpstr>HARDWARE &amp; SOFTWARE REQUIREMENTS</vt:lpstr>
      <vt:lpstr>Content - based filtering</vt:lpstr>
      <vt:lpstr>Cont.</vt:lpstr>
      <vt:lpstr>PowerPoint Presentation</vt:lpstr>
      <vt:lpstr>Applications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Viresh Dixit</dc:creator>
  <cp:lastModifiedBy>Manas Shukla</cp:lastModifiedBy>
  <cp:revision>291</cp:revision>
  <dcterms:created xsi:type="dcterms:W3CDTF">2021-09-25T09:15:52Z</dcterms:created>
  <dcterms:modified xsi:type="dcterms:W3CDTF">2022-08-30T05:51:32Z</dcterms:modified>
</cp:coreProperties>
</file>